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78" r:id="rId3"/>
    <p:sldId id="267" r:id="rId4"/>
    <p:sldId id="268" r:id="rId5"/>
    <p:sldId id="269" r:id="rId6"/>
    <p:sldId id="270" r:id="rId7"/>
    <p:sldId id="271" r:id="rId8"/>
    <p:sldId id="272" r:id="rId9"/>
    <p:sldId id="273" r:id="rId10"/>
    <p:sldId id="274" r:id="rId11"/>
    <p:sldId id="275" r:id="rId12"/>
    <p:sldId id="276" r:id="rId13"/>
    <p:sldId id="277" r:id="rId14"/>
    <p:sldId id="266" r:id="rId15"/>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varScale="1">
        <p:scale>
          <a:sx n="69" d="100"/>
          <a:sy n="69"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 xmlns:a16="http://schemas.microsoft.com/office/drawing/2014/main"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 xmlns:a16="http://schemas.microsoft.com/office/drawing/2014/main"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 xmlns:a16="http://schemas.microsoft.com/office/drawing/2014/main"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 xmlns:a16="http://schemas.microsoft.com/office/drawing/2014/main"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 xmlns:a16="http://schemas.microsoft.com/office/drawing/2014/main"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 xmlns:a16="http://schemas.microsoft.com/office/drawing/2014/main"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 xmlns:a16="http://schemas.microsoft.com/office/drawing/2014/main"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 xmlns:a16="http://schemas.microsoft.com/office/drawing/2014/main"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 xmlns:a16="http://schemas.microsoft.com/office/drawing/2014/main"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 xmlns:a16="http://schemas.microsoft.com/office/drawing/2014/main"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 xmlns:a16="http://schemas.microsoft.com/office/drawing/2014/main"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 xmlns:a16="http://schemas.microsoft.com/office/drawing/2014/main"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
        <p:nvSpPr>
          <p:cNvPr id="4" name="TextBox 3">
            <a:extLst>
              <a:ext uri="{FF2B5EF4-FFF2-40B4-BE49-F238E27FC236}">
                <a16:creationId xmlns="" xmlns:a16="http://schemas.microsoft.com/office/drawing/2014/main" id="{6DFFF660-3527-DE49-24EE-E8A4F60237F7}"/>
              </a:ext>
            </a:extLst>
          </p:cNvPr>
          <p:cNvSpPr txBox="1"/>
          <p:nvPr/>
        </p:nvSpPr>
        <p:spPr>
          <a:xfrm>
            <a:off x="272955" y="2627114"/>
            <a:ext cx="11080845" cy="530594"/>
          </a:xfrm>
          <a:prstGeom prst="rect">
            <a:avLst/>
          </a:prstGeom>
          <a:noFill/>
        </p:spPr>
        <p:txBody>
          <a:bodyPr wrap="square">
            <a:spAutoFit/>
          </a:bodyPr>
          <a:lstStyle/>
          <a:p>
            <a:pPr algn="ctr">
              <a:lnSpc>
                <a:spcPct val="107000"/>
              </a:lnSpc>
              <a:spcAft>
                <a:spcPts val="800"/>
              </a:spcAft>
            </a:pPr>
            <a:r>
              <a:rPr lang="en-IN" sz="2800" b="1" kern="1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Watershed management: Concept, Objective and Principles</a:t>
            </a:r>
            <a:endParaRPr lang="en-IN" sz="2800" kern="1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4BB720C-FA62-8645-60F7-54BF66836194}"/>
              </a:ext>
            </a:extLst>
          </p:cNvPr>
          <p:cNvSpPr txBox="1"/>
          <p:nvPr/>
        </p:nvSpPr>
        <p:spPr>
          <a:xfrm>
            <a:off x="436729" y="627796"/>
            <a:ext cx="10194877" cy="4855304"/>
          </a:xfrm>
          <a:prstGeom prst="rect">
            <a:avLst/>
          </a:prstGeom>
          <a:noFill/>
        </p:spPr>
        <p:txBody>
          <a:bodyPr wrap="square">
            <a:spAutoFit/>
          </a:bodyPr>
          <a:lstStyle/>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overall objectives of a watershed management either single or in combinations are outlined as: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1. To control damaging runoff and soil erosion.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2. To protect, conserve, and improve the natural resources for efficient and sustained production.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3. To manage the watershed in order to minimize floods, droughts, landslides, etc.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317300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93759BB-DC88-8040-92EC-B560335CA712}"/>
              </a:ext>
            </a:extLst>
          </p:cNvPr>
          <p:cNvSpPr txBox="1"/>
          <p:nvPr/>
        </p:nvSpPr>
        <p:spPr>
          <a:xfrm>
            <a:off x="327546" y="382137"/>
            <a:ext cx="10563367" cy="5501634"/>
          </a:xfrm>
          <a:prstGeom prst="rect">
            <a:avLst/>
          </a:prstGeom>
          <a:noFill/>
        </p:spPr>
        <p:txBody>
          <a:bodyPr wrap="square">
            <a:spAutoFit/>
          </a:bodyPr>
          <a:lstStyle/>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4. To protect and enhance water resources, reducing silting of conservation structures and conserving rainwater.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5. To increase the groundwater recharge through in-situ conservation and water harvesting structures.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6. To rehabilitate the deteriorating lands.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7. To utilize the natural local resources for improving agriculture and allied occupations so as to improve the socio-economic conditions of the beneficiaries.</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1432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144EF61-F75A-E189-A9F3-EC9D1217D150}"/>
              </a:ext>
            </a:extLst>
          </p:cNvPr>
          <p:cNvSpPr txBox="1"/>
          <p:nvPr/>
        </p:nvSpPr>
        <p:spPr>
          <a:xfrm>
            <a:off x="491318" y="516978"/>
            <a:ext cx="10385947" cy="5221942"/>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Principles of Watershed Management:</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important principles of watershed management techniques are: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1. Utilizing the land according to its land capability classification (LCC)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2. Putting adequate vegetative cover on the soil surface for controlling soil erosion, mainly during the rainy season.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3. Conservation of maximum rainwater at the place where it falls on arable land by conservation practices.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r>
              <a:rPr lang="en-IN" sz="2400" dirty="0">
                <a:effectLst/>
                <a:latin typeface="Times New Roman" panose="02020603050405020304" pitchFamily="18" charset="0"/>
                <a:ea typeface="Calibri" panose="020F0502020204030204" pitchFamily="34" charset="0"/>
              </a:rPr>
              <a:t>4. Draining out excess water with safe velocity to avoid soil erosion and storing it in different rainwater harvesting structures for efficient future use.</a:t>
            </a:r>
            <a:endParaRPr lang="en-IN" sz="2400" dirty="0"/>
          </a:p>
        </p:txBody>
      </p:sp>
    </p:spTree>
    <p:extLst>
      <p:ext uri="{BB962C8B-B14F-4D97-AF65-F5344CB8AC3E}">
        <p14:creationId xmlns:p14="http://schemas.microsoft.com/office/powerpoint/2010/main" val="1689087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CC9A308-E07A-8532-3EE4-6FD533925E59}"/>
              </a:ext>
            </a:extLst>
          </p:cNvPr>
          <p:cNvSpPr txBox="1"/>
          <p:nvPr/>
        </p:nvSpPr>
        <p:spPr>
          <a:xfrm>
            <a:off x="272955" y="368490"/>
            <a:ext cx="10522424" cy="5501634"/>
          </a:xfrm>
          <a:prstGeom prst="rect">
            <a:avLst/>
          </a:prstGeom>
          <a:noFill/>
        </p:spPr>
        <p:txBody>
          <a:bodyPr wrap="square">
            <a:spAutoFit/>
          </a:bodyPr>
          <a:lstStyle/>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5. Preventing gully formation and putting check dams and gully plugs at suitable intervals to control soil erosion and increase groundwater recharge.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6. Safe utilization of marginal lands through alternate land use systems.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7. Maximizing productivity per unit area, per unit time and per unit water.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8. Improving sustainability of ecosystem and socio-economic status of the inhabitants.</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351291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 xmlns:a16="http://schemas.microsoft.com/office/drawing/2014/main"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 xmlns:a16="http://schemas.microsoft.com/office/drawing/2014/main" id="{E61BEF5B-446A-4702-A484-7F04E8B5B483}"/>
              </a:ext>
            </a:extLst>
          </p:cNvPr>
          <p:cNvSpPr>
            <a:spLocks noGrp="1"/>
          </p:cNvSpPr>
          <p:nvPr>
            <p:ph type="sldNum" sz="quarter" idx="12"/>
          </p:nvPr>
        </p:nvSpPr>
        <p:spPr/>
        <p:txBody>
          <a:bodyPr/>
          <a:lstStyle/>
          <a:p>
            <a:fld id="{88C909EF-151F-4BFD-B2E8-3CA63EA71F11}" type="slidenum">
              <a:rPr lang="en-IN" smtClean="0"/>
              <a:t>14</a:t>
            </a:fld>
            <a:endParaRPr lang="en-IN"/>
          </a:p>
        </p:txBody>
      </p:sp>
      <p:sp>
        <p:nvSpPr>
          <p:cNvPr id="6" name="Rectangle 5">
            <a:extLst>
              <a:ext uri="{FF2B5EF4-FFF2-40B4-BE49-F238E27FC236}">
                <a16:creationId xmlns="" xmlns:a16="http://schemas.microsoft.com/office/drawing/2014/main"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FA40C470-317C-182A-F6DF-D672ED7123F6}"/>
              </a:ext>
            </a:extLst>
          </p:cNvPr>
          <p:cNvSpPr txBox="1"/>
          <p:nvPr/>
        </p:nvSpPr>
        <p:spPr>
          <a:xfrm>
            <a:off x="286602" y="614149"/>
            <a:ext cx="10590663" cy="5880905"/>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Watershed Management: -</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management is the rational utilization of land, water and vegetation resources for optimum production with minimum hazards.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involves management of land surface and vegetation so as to conserve the soil and water for immediate use and long-term benefits for the farmers and the society as a whole.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a watershed management system having favourable topography where improved land-use practices could be introduced easily and precipitation distribution is not much uneven or erratic, such a system may be termed as well-managed.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27544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4A5CB82-D37A-03FE-E4B1-8FAC67825A6A}"/>
              </a:ext>
            </a:extLst>
          </p:cNvPr>
          <p:cNvSpPr txBox="1"/>
          <p:nvPr/>
        </p:nvSpPr>
        <p:spPr>
          <a:xfrm>
            <a:off x="491319" y="504967"/>
            <a:ext cx="10181230" cy="4567725"/>
          </a:xfrm>
          <a:prstGeom prst="rect">
            <a:avLst/>
          </a:prstGeom>
          <a:noFill/>
        </p:spPr>
        <p:txBody>
          <a:bodyPr wrap="square">
            <a:spAutoFit/>
          </a:bodyPr>
          <a:lstStyle/>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management is an integration of technologies within the natural boundaries of the drainage area for optimum development of land, water and plant recourses to meet the basic needs people in a sustained manner.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management may be defined as the process of formulating and carrying out a course of action involving manipulation of natural, agricultural and human resources of a watershed to provide resources that are desired by and suitable to the watershed community, but under the condition that soil and water resources are not adversely affected.</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55473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232A8B9-6C8F-66D6-83DB-B6EF454247DE}"/>
              </a:ext>
            </a:extLst>
          </p:cNvPr>
          <p:cNvSpPr txBox="1"/>
          <p:nvPr/>
        </p:nvSpPr>
        <p:spPr>
          <a:xfrm>
            <a:off x="1439839" y="893251"/>
            <a:ext cx="9451074" cy="4116320"/>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Concepts of Watershed Management:</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is not that watershed concept is not known, but many times the technical aspects of the development either not well understood or are badly applied. Since, no “package of practices” of wade-scale application of watershed technologies exists.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intensification of land use in the traditional agricultural setting is self-defeating because it is exploitive.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33769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2E7BDF3-6D87-1F89-7C45-A1549AE8EAAB}"/>
              </a:ext>
            </a:extLst>
          </p:cNvPr>
          <p:cNvSpPr txBox="1"/>
          <p:nvPr/>
        </p:nvSpPr>
        <p:spPr>
          <a:xfrm>
            <a:off x="150125" y="313899"/>
            <a:ext cx="10222174" cy="4772910"/>
          </a:xfrm>
          <a:prstGeom prst="rect">
            <a:avLst/>
          </a:prstGeom>
          <a:noFill/>
        </p:spPr>
        <p:txBody>
          <a:bodyPr wrap="square">
            <a:spAutoFit/>
          </a:bodyPr>
          <a:lstStyle/>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present agricultural practices greatly increase runoff and soil erosion, reduce groundwater recharge, cause floods and sedimentation of reservoirs etc. </a:t>
            </a: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As a result, the cultivated land resource base is shrinking and its productive capacity is diminishing.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management of watershed resources to produce more than one product is called “multiple use concepts”. </a:t>
            </a: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Most of the development activities are closely associated with the development and use of water resources.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38278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31FA267-4C5E-1E29-F360-DA3155C68314}"/>
              </a:ext>
            </a:extLst>
          </p:cNvPr>
          <p:cNvSpPr txBox="1"/>
          <p:nvPr/>
        </p:nvSpPr>
        <p:spPr>
          <a:xfrm>
            <a:off x="464024" y="436728"/>
            <a:ext cx="10358651" cy="5326907"/>
          </a:xfrm>
          <a:prstGeom prst="rect">
            <a:avLst/>
          </a:prstGeom>
          <a:noFill/>
        </p:spPr>
        <p:txBody>
          <a:bodyPr wrap="square">
            <a:spAutoFit/>
          </a:bodyPr>
          <a:lstStyle/>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main aim of multiple use management should be to manage natural resources for the most beneficial combinations in present and future uses. </a:t>
            </a: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is not necessary that every watershed is managed for all possible natural resource products simultaneously.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the </a:t>
            </a:r>
            <a:r>
              <a:rPr lang="en-IN" sz="2400" u="sng" kern="100" dirty="0">
                <a:effectLst/>
                <a:latin typeface="Times New Roman" panose="02020603050405020304" pitchFamily="18" charset="0"/>
                <a:ea typeface="Calibri" panose="020F0502020204030204" pitchFamily="34" charset="0"/>
                <a:cs typeface="Mangal" panose="02040503050203030202" pitchFamily="18" charset="0"/>
              </a:rPr>
              <a:t>watershed concept </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development is not confined to agricultural land alone but covers the entire watershed area. </a:t>
            </a: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management is a holistic development concept that encompasses land, water, agriculture, forestry and all related enterprises matters in relation to the people who inhabit the area and their socio-cultural system.</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48131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7885140-995A-5C78-49EE-FE24BBBB68C8}"/>
              </a:ext>
            </a:extLst>
          </p:cNvPr>
          <p:cNvSpPr txBox="1"/>
          <p:nvPr/>
        </p:nvSpPr>
        <p:spPr>
          <a:xfrm>
            <a:off x="532262" y="573206"/>
            <a:ext cx="10317707" cy="4116320"/>
          </a:xfrm>
          <a:prstGeom prst="rect">
            <a:avLst/>
          </a:prstGeom>
          <a:noFill/>
        </p:spPr>
        <p:txBody>
          <a:bodyPr wrap="square">
            <a:spAutoFit/>
          </a:bodyPr>
          <a:lstStyle/>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management envisages not only adoption of soil and water conservation measures, but all other measures for increasing productivity, production and economic return for the farmers in the watershed area. </a:t>
            </a:r>
          </a:p>
          <a:p>
            <a:pPr marL="342900" indent="-342900" algn="just">
              <a:lnSpc>
                <a:spcPct val="150000"/>
              </a:lnSpc>
              <a:spcAft>
                <a:spcPts val="800"/>
              </a:spcAft>
              <a:buFont typeface="Arial" panose="020B0604020202020204" pitchFamily="34" charset="0"/>
              <a:buChar char="•"/>
            </a:pPr>
            <a:endParaRPr lang="en-IN" sz="2400" kern="100" dirty="0">
              <a:latin typeface="Times New Roman" panose="02020603050405020304" pitchFamily="18"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object of watershed management is to meet the problems of land and water use not in terms of any one measure, but on the basis that all resources are interdependent and must be considered together.</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96922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2C24589-B28D-049B-DA69-0EC8AC1CDDFC}"/>
              </a:ext>
            </a:extLst>
          </p:cNvPr>
          <p:cNvSpPr txBox="1"/>
          <p:nvPr/>
        </p:nvSpPr>
        <p:spPr>
          <a:xfrm>
            <a:off x="245660" y="354842"/>
            <a:ext cx="10413241" cy="4752711"/>
          </a:xfrm>
          <a:prstGeom prst="rect">
            <a:avLst/>
          </a:prstGeom>
          <a:noFill/>
        </p:spPr>
        <p:txBody>
          <a:bodyPr wrap="square">
            <a:spAutoFit/>
          </a:bodyPr>
          <a:lstStyle/>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Objectives of Watershed Management:</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There are various descriptions of the objectives of watershed management, mostly depending on the emphasis given in the proposed management programme.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main objective of its development and management is proper use of all the available recourses of watershed for optimum production with minimum hazards to natural resources.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19096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780</TotalTime>
  <Words>932</Words>
  <Application>Microsoft Office PowerPoint</Application>
  <PresentationFormat>Custom</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452</cp:revision>
  <dcterms:created xsi:type="dcterms:W3CDTF">2023-02-02T02:04:26Z</dcterms:created>
  <dcterms:modified xsi:type="dcterms:W3CDTF">2024-04-17T09:28:40Z</dcterms:modified>
</cp:coreProperties>
</file>